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7" r:id="rId28"/>
    <p:sldId id="288" r:id="rId29"/>
    <p:sldId id="282" r:id="rId30"/>
    <p:sldId id="289" r:id="rId31"/>
    <p:sldId id="290" r:id="rId32"/>
    <p:sldId id="283" r:id="rId33"/>
    <p:sldId id="284" r:id="rId34"/>
    <p:sldId id="285" r:id="rId35"/>
    <p:sldId id="28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60" autoAdjust="0"/>
    <p:restoredTop sz="94660"/>
  </p:normalViewPr>
  <p:slideViewPr>
    <p:cSldViewPr snapToGrid="0">
      <p:cViewPr>
        <p:scale>
          <a:sx n="75" d="100"/>
          <a:sy n="75" d="100"/>
        </p:scale>
        <p:origin x="112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AE880-C5C6-1FB9-B19C-FF7DF2E9BB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B29FD-3DC3-845F-BDBE-46C41FE43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F9E89-5A60-2215-FB04-DB6912671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B1288-1FCB-12BF-8243-295731567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BBB99-6A22-7B57-612F-DC6DA7190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9574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18AE4-7D95-4814-CAE3-62E501F92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041D7-40CB-635E-6E9E-6C432C860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7DD2E-2DA3-D91F-0F96-D752459DE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3F5F1-F29F-32CE-6C0F-3AD75742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25296-41B6-2627-5C8C-69745756F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623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DD7997-7D4E-2D48-4F63-6BEBED1481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85F465-7DC3-0DCF-FDB6-AF0F05EF1B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9E323-89F2-7AB6-8E74-2FA6EF1B2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50FDF-3B69-4692-D035-A40F01ED6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282B0-133A-43D4-66C0-817BB2C74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5096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347C3-3909-02C3-54E9-3C848C2F4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85735-305C-A34D-36E0-0161DEEAE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69A9D-10EA-358F-38FC-299FB145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E5DB4-D91E-6D78-A903-70957A950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433DA-05C3-9272-A08E-6C8DF415B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6103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E3A8E-E7D3-1BD2-8C24-6ED8A1FC7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90700-6FBA-F19E-E871-10C9C8EFA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E7301-E6B4-27A3-DB58-8A722981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B6A01-1BF5-844D-CB79-C7CEC155B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8C9E6D-DA04-48F0-D4AA-A232DE5C2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2869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6ACFA-7F89-B17E-B2CA-29B145B66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8F94F-464A-0E90-36D5-F5AE780449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41BC7B-6D08-89E1-42A0-24DA9B524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3F684D-D387-052C-9E9D-4D8CCBBC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3FFBB-64EF-F745-5BBB-52468CBA1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99BCD-19CE-CF29-B55D-824026EB0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610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12BF7-A72F-90F1-478F-E902F4C61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823D2-052E-2B56-44AD-7C97132CF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BD4E3-279A-A7B7-81A6-1A47E1E89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257CB4-7FDC-1889-5B33-683E4A89F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E91B9D-825E-2AC1-9B7C-927522AD6B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C4A9B4-EB6C-506E-AF2C-BBB35FA3D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3CCC7B-5D53-3047-F5F2-78093A34C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9A9BAC-D97A-F0DE-55B5-937AADFB7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4372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4173-05EC-D173-1791-4829D87E6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F83287-D12F-40DD-9A8D-2FF9B9A66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2E091-212B-0CFE-193C-32EDA1A45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01168F-69F3-4AF0-589D-F41B6D0A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5477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75416E-16EA-20AB-4F4D-48A2B6D72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FEB464-8601-D277-47DC-46CF402F8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412373-13A9-A899-1530-21094AB57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853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F59B3-9B44-735C-EF31-F9A5D124A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58EB1-0BC3-2C1A-05C2-DADA82344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26037-5E9F-F25C-F9B5-1502005417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E7BFF9-B53F-E77C-7B19-802B9E24E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1E7605-723F-0870-26FA-D157A8E52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5149F-7C14-7749-CFAE-3E44E8090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7508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FE151-3AC1-11DA-555A-8D330B4EC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D32EB1-78C5-92F3-C572-B1F5861FA2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B4F50-D0F5-FF2F-9361-69ACFC4B7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3EF1E-21B8-6356-07CA-E794331AC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806C1-11DB-77B8-61D4-BF2600067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70CBF-BE58-8126-01D1-4494302DC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5188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1F09A9-343D-5E03-A748-0FC8B07DF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C6781-7CB9-B803-D31E-964B829A5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8FA10-F9C3-42FF-55E8-8BAA28760A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88097-B260-44A9-9022-6D70D37C394C}" type="datetimeFigureOut">
              <a:rPr lang="en-IN" smtClean="0"/>
              <a:t>05-08-2024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06D1F-2D40-A156-75C8-1F0D99A426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ED3BA-94FF-8181-3AC5-06278231E2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6C66D-0269-48B8-A5AE-89A672E35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974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0D5866-E362-FA29-CC67-A00D07058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3208825-2AE9-EDCB-E1E3-95E6887652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6051332"/>
              </p:ext>
            </p:extLst>
          </p:nvPr>
        </p:nvGraphicFramePr>
        <p:xfrm>
          <a:off x="838200" y="1759976"/>
          <a:ext cx="10586883" cy="47329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16830">
                  <a:extLst>
                    <a:ext uri="{9D8B030D-6E8A-4147-A177-3AD203B41FA5}">
                      <a16:colId xmlns:a16="http://schemas.microsoft.com/office/drawing/2014/main" val="2771510334"/>
                    </a:ext>
                  </a:extLst>
                </a:gridCol>
                <a:gridCol w="2116830">
                  <a:extLst>
                    <a:ext uri="{9D8B030D-6E8A-4147-A177-3AD203B41FA5}">
                      <a16:colId xmlns:a16="http://schemas.microsoft.com/office/drawing/2014/main" val="603373049"/>
                    </a:ext>
                  </a:extLst>
                </a:gridCol>
                <a:gridCol w="2117741">
                  <a:extLst>
                    <a:ext uri="{9D8B030D-6E8A-4147-A177-3AD203B41FA5}">
                      <a16:colId xmlns:a16="http://schemas.microsoft.com/office/drawing/2014/main" val="838868709"/>
                    </a:ext>
                  </a:extLst>
                </a:gridCol>
                <a:gridCol w="2117741">
                  <a:extLst>
                    <a:ext uri="{9D8B030D-6E8A-4147-A177-3AD203B41FA5}">
                      <a16:colId xmlns:a16="http://schemas.microsoft.com/office/drawing/2014/main" val="1512950429"/>
                    </a:ext>
                  </a:extLst>
                </a:gridCol>
                <a:gridCol w="2117741">
                  <a:extLst>
                    <a:ext uri="{9D8B030D-6E8A-4147-A177-3AD203B41FA5}">
                      <a16:colId xmlns:a16="http://schemas.microsoft.com/office/drawing/2014/main" val="4168614028"/>
                    </a:ext>
                  </a:extLst>
                </a:gridCol>
              </a:tblGrid>
              <a:tr h="24317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Task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Command Name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Syntax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Example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Screenshots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9281220"/>
                  </a:ext>
                </a:extLst>
              </a:tr>
              <a:tr h="75203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get manual page for the known command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man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man command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man ls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29216336"/>
                  </a:ext>
                </a:extLst>
              </a:tr>
              <a:tr h="75203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get manual page for the unknown command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/>
                        <a:t>man -k [keyword] or apropos </a:t>
                      </a:r>
                      <a:r>
                        <a:rPr lang="en-IN" sz="1100" dirty="0" err="1"/>
                        <a:t>calender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/>
                        <a:t>man -k [keyword] or apropos </a:t>
                      </a:r>
                      <a:r>
                        <a:rPr lang="en-IN" sz="1100" dirty="0" err="1"/>
                        <a:t>calender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apropos </a:t>
                      </a:r>
                      <a:r>
                        <a:rPr lang="en-IN" sz="1100" dirty="0" err="1">
                          <a:effectLst/>
                        </a:rPr>
                        <a:t>calender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41915416"/>
                  </a:ext>
                </a:extLst>
              </a:tr>
              <a:tr h="49760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know the source file binary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/>
                        <a:t>whereis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100" dirty="0">
                          <a:effectLst/>
                        </a:rPr>
                        <a:t>  </a:t>
                      </a:r>
                      <a:r>
                        <a:rPr lang="en-IN" sz="1100" dirty="0" err="1"/>
                        <a:t>whereis</a:t>
                      </a:r>
                      <a:r>
                        <a:rPr lang="en-IN" sz="1100" dirty="0"/>
                        <a:t> [command]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/>
                        <a:t>whereis</a:t>
                      </a:r>
                      <a:r>
                        <a:rPr lang="en-IN" sz="1100" dirty="0"/>
                        <a:t> ls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1017311"/>
                  </a:ext>
                </a:extLst>
              </a:tr>
              <a:tr h="49760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know the path of the command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which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/>
                        <a:t>which [command]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/>
                        <a:t>which mv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9245077"/>
                  </a:ext>
                </a:extLst>
              </a:tr>
              <a:tr h="49760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know the command is external or internal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type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type command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type cd , type mv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9484515"/>
                  </a:ext>
                </a:extLst>
              </a:tr>
              <a:tr h="49760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get help for the internal command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help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/>
                        <a:t>help [</a:t>
                      </a:r>
                      <a:r>
                        <a:rPr lang="en-IN" sz="1100" dirty="0" err="1"/>
                        <a:t>internal_command</a:t>
                      </a:r>
                      <a:r>
                        <a:rPr lang="en-IN" sz="1100" dirty="0"/>
                        <a:t>]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help cd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6158711"/>
                  </a:ext>
                </a:extLst>
              </a:tr>
              <a:tr h="49760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list out bash commands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/>
                        <a:t>help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/>
                        <a:t>help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/>
                        <a:t>help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68476139"/>
                  </a:ext>
                </a:extLst>
              </a:tr>
              <a:tr h="49760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know the usage of the command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man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man command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man ls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0204355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1CD39544-04E1-F5A0-C7AC-3F69A62075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589344" y="-90777"/>
            <a:ext cx="17488442" cy="648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293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44B17-2A19-F5A8-598F-8D572AF3A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print calendar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759E45-CE19-16CD-7D90-B6C0E279E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743374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5F97A-21B7-3BCF-3190-5519131C5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print default shell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D71541-0DF3-9840-5FB1-3A797B0432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3177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B1FC-C595-856E-F997-2DA70ADE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print currently logged in user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D223C9-B32B-BF58-0F82-BC3637CF66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573384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2C7B0-E710-94CF-26EC-2DEDD547E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create shortcut for command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00FC6E-CDD8-188C-A917-07F6C139E6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689636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A83ED-D84D-937D-5820-CC4C6664A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delete shortcut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44A9F2-5A77-48FE-274E-1B819A0768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233529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EB101-30BB-064D-80C9-93A7C94F1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change the timestamp of the file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3F9B4C-2434-FCC6-DB01-298CBEBE7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644404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6BE6A-D11F-11D4-2AB7-DC7847144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create empty files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EAF585-C647-FD29-7DB4-E4EF8975AD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058268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98FF3-656F-C92E-3DE3-3E8EFA22A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know disk usage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73D6ED-7DF7-9422-CCF8-93A8244FC8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4653358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2D8E2-EF5F-E232-1857-6FB99E11C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know about the Linux release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BCF024-DEE5-0A15-B7EE-D392EF7939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366082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93358-58D6-C4DF-FF2F-B5D3C604E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Navigation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95D7027-DBF3-5D07-B4B8-5418DC15BA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0241335"/>
              </p:ext>
            </p:extLst>
          </p:nvPr>
        </p:nvGraphicFramePr>
        <p:xfrm>
          <a:off x="838200" y="1690688"/>
          <a:ext cx="10687050" cy="50352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39955">
                  <a:extLst>
                    <a:ext uri="{9D8B030D-6E8A-4147-A177-3AD203B41FA5}">
                      <a16:colId xmlns:a16="http://schemas.microsoft.com/office/drawing/2014/main" val="2794570716"/>
                    </a:ext>
                  </a:extLst>
                </a:gridCol>
                <a:gridCol w="2745319">
                  <a:extLst>
                    <a:ext uri="{9D8B030D-6E8A-4147-A177-3AD203B41FA5}">
                      <a16:colId xmlns:a16="http://schemas.microsoft.com/office/drawing/2014/main" val="2523018015"/>
                    </a:ext>
                  </a:extLst>
                </a:gridCol>
                <a:gridCol w="2668697">
                  <a:extLst>
                    <a:ext uri="{9D8B030D-6E8A-4147-A177-3AD203B41FA5}">
                      <a16:colId xmlns:a16="http://schemas.microsoft.com/office/drawing/2014/main" val="2260715301"/>
                    </a:ext>
                  </a:extLst>
                </a:gridCol>
                <a:gridCol w="2533079">
                  <a:extLst>
                    <a:ext uri="{9D8B030D-6E8A-4147-A177-3AD203B41FA5}">
                      <a16:colId xmlns:a16="http://schemas.microsoft.com/office/drawing/2014/main" val="1252319725"/>
                    </a:ext>
                  </a:extLst>
                </a:gridCol>
              </a:tblGrid>
              <a:tr h="7193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Task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Command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Syntax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Screenshots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55487978"/>
                  </a:ext>
                </a:extLst>
              </a:tr>
              <a:tr h="7193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navigate home directory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8965960"/>
                  </a:ext>
                </a:extLst>
              </a:tr>
              <a:tr h="7193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navigate to the parent directory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 ..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6063389"/>
                  </a:ext>
                </a:extLst>
              </a:tr>
              <a:tr h="7193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navigate to the child directory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 filename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342150"/>
                  </a:ext>
                </a:extLst>
              </a:tr>
              <a:tr h="7193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 Alternate command to cd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0902764"/>
                  </a:ext>
                </a:extLst>
              </a:tr>
              <a:tr h="7193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To go back to the previous directory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 ..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839003"/>
                  </a:ext>
                </a:extLst>
              </a:tr>
              <a:tr h="7193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go to the root directory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cd /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753557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2C44CDC-ABCB-4479-5327-20C36807B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470243" y="-431169"/>
            <a:ext cx="13662243" cy="53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Navigation 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03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53AE4-B1DF-7C57-3E94-326A95FC7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get manual page for the known command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7917F1-47F8-12E9-AFAE-FE10A16F7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2789" y="1825625"/>
            <a:ext cx="6266422" cy="4351338"/>
          </a:xfrm>
        </p:spPr>
      </p:pic>
    </p:spTree>
    <p:extLst>
      <p:ext uri="{BB962C8B-B14F-4D97-AF65-F5344CB8AC3E}">
        <p14:creationId xmlns:p14="http://schemas.microsoft.com/office/powerpoint/2010/main" val="4031506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96D16-D0E1-8A64-6B4F-3235F56B1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navigate home directory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D63848-4CEF-8B26-E69D-2B70DB202C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389044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45EDC-137D-ED04-DF0A-1BB14052F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navigate to the parent directory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E8D408-72E5-08C1-448E-E62DDD1301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6540122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E09E7-0884-B4EC-50D6-E05C1A182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navigate to the child directory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12D43B-A7D3-E95B-6E60-F34074A1C5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284030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F01E0-866B-1B6C-FF09-4DA7F3A50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go to the root directory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FC5A2A-8C54-0519-7D3F-F3FB3019F7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7395235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926F1-9CA7-93A3-93FB-70F588F64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8E605AA-6B64-0D40-A5A5-78B5105E2F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785976"/>
              </p:ext>
            </p:extLst>
          </p:nvPr>
        </p:nvGraphicFramePr>
        <p:xfrm>
          <a:off x="924560" y="1940560"/>
          <a:ext cx="9906000" cy="30784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01763">
                  <a:extLst>
                    <a:ext uri="{9D8B030D-6E8A-4147-A177-3AD203B41FA5}">
                      <a16:colId xmlns:a16="http://schemas.microsoft.com/office/drawing/2014/main" val="4047836769"/>
                    </a:ext>
                  </a:extLst>
                </a:gridCol>
                <a:gridCol w="3301763">
                  <a:extLst>
                    <a:ext uri="{9D8B030D-6E8A-4147-A177-3AD203B41FA5}">
                      <a16:colId xmlns:a16="http://schemas.microsoft.com/office/drawing/2014/main" val="3359735057"/>
                    </a:ext>
                  </a:extLst>
                </a:gridCol>
                <a:gridCol w="3302474">
                  <a:extLst>
                    <a:ext uri="{9D8B030D-6E8A-4147-A177-3AD203B41FA5}">
                      <a16:colId xmlns:a16="http://schemas.microsoft.com/office/drawing/2014/main" val="3233795899"/>
                    </a:ext>
                  </a:extLst>
                </a:gridCol>
              </a:tblGrid>
              <a:tr h="15392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Task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Syntax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Command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7338848"/>
                  </a:ext>
                </a:extLst>
              </a:tr>
              <a:tr h="15392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How to identify the file system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3200" dirty="0">
                          <a:effectLst/>
                        </a:rPr>
                        <a:t> </a:t>
                      </a:r>
                      <a:r>
                        <a:rPr lang="en-IN" sz="3200" dirty="0" err="1">
                          <a:effectLst/>
                        </a:rPr>
                        <a:t>lsblk</a:t>
                      </a:r>
                      <a:r>
                        <a:rPr lang="en-IN" sz="3200" dirty="0">
                          <a:effectLst/>
                        </a:rPr>
                        <a:t> -f</a:t>
                      </a:r>
                      <a:endParaRPr lang="en-IN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800" dirty="0">
                          <a:effectLst/>
                        </a:rPr>
                        <a:t> </a:t>
                      </a:r>
                      <a:r>
                        <a:rPr lang="en-IN" sz="2800" dirty="0" err="1">
                          <a:effectLst/>
                        </a:rPr>
                        <a:t>lsblk</a:t>
                      </a:r>
                      <a:r>
                        <a:rPr lang="en-IN" sz="2800" dirty="0">
                          <a:effectLst/>
                        </a:rPr>
                        <a:t> -f</a:t>
                      </a:r>
                      <a:endParaRPr lang="en-IN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40240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931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46725-AE08-F979-0A5E-F451F430D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How to identify the file system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C1F5AC5-1183-DF94-9A49-5C7FD54913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0515100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D0EC7-5357-EAF8-4847-137FDF0C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lphaLcPeriod"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Create Folder “CYS” 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US" sz="2400" dirty="0" err="1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mkdir</a:t>
            </a:r>
            <a:r>
              <a:rPr lang="en-US" sz="24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 CYS</a:t>
            </a:r>
            <a:endParaRPr lang="en-IN" sz="2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b. Navigate to CYS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US" sz="24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cd CYS</a:t>
            </a:r>
            <a:endParaRPr lang="en-IN" sz="2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c. Create folder LS1 and LS2 under CYS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IN" sz="2400" dirty="0" err="1">
                <a:highlight>
                  <a:srgbClr val="FFFF00"/>
                </a:highlight>
              </a:rPr>
              <a:t>mkdir</a:t>
            </a:r>
            <a:r>
              <a:rPr lang="en-IN" sz="2400" dirty="0">
                <a:highlight>
                  <a:srgbClr val="FFFF00"/>
                </a:highlight>
              </a:rPr>
              <a:t> LS1 LS2</a:t>
            </a:r>
            <a:endParaRPr lang="en-IN" sz="2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d. Go back to CYS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4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cd ..</a:t>
            </a:r>
            <a:endParaRPr lang="en-US" sz="2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2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46037FB-B9F7-C7CD-B821-763A32BB86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cd .. </a:t>
            </a: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70BAC1F-D43E-12EF-B011-FA9FF30929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cd .. </a:t>
            </a: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216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A830E-7BCA-1FC2-20D7-49A277FC7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720"/>
            <a:ext cx="10515600" cy="6522720"/>
          </a:xfrm>
        </p:spPr>
        <p:txBody>
          <a:bodyPr>
            <a:normAutofit lnSpcReduction="10000"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alphaL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Working with Files 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Add commands which you learnt during lab session in the file commands.txt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US" sz="14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echo “</a:t>
            </a:r>
            <a:r>
              <a:rPr lang="en-US" sz="14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mkdir</a:t>
            </a:r>
            <a:r>
              <a:rPr lang="en-US" sz="14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, cd, rm , ls , man , touch , cat, mv,</a:t>
            </a:r>
            <a:r>
              <a:rPr lang="en-US" sz="14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 type</a:t>
            </a:r>
            <a:r>
              <a:rPr lang="en-US" sz="14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”&gt;  commands.txt</a:t>
            </a:r>
            <a:endParaRPr lang="en-IN" sz="1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Change the timestamp of the file to yesterday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US" sz="1400" dirty="0">
                <a:highlight>
                  <a:srgbClr val="FFFF00"/>
                </a:highlight>
              </a:rPr>
              <a:t>touch -d "yesterday" commands.txt</a:t>
            </a:r>
            <a:endParaRPr lang="en-IN" sz="1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Copy the contents from the file commands.txt to commands_demo.txt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fr-FR" sz="1400" dirty="0" err="1">
                <a:highlight>
                  <a:srgbClr val="FFFF00"/>
                </a:highlight>
              </a:rPr>
              <a:t>cp</a:t>
            </a:r>
            <a:r>
              <a:rPr lang="fr-FR" sz="1400" dirty="0">
                <a:highlight>
                  <a:srgbClr val="FFFF00"/>
                </a:highlight>
              </a:rPr>
              <a:t> commands.txt commands_demo.txt</a:t>
            </a:r>
            <a:endParaRPr lang="en-IN" sz="1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Rename the file commands_demo.txt to duplicate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fr-FR" sz="1400" dirty="0">
                <a:highlight>
                  <a:srgbClr val="FFFF00"/>
                </a:highlight>
              </a:rPr>
              <a:t>mv commands_demo.txt duplicate</a:t>
            </a:r>
            <a:endParaRPr lang="en-IN" sz="1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Rename all .html to .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hldd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r>
              <a:rPr lang="en-US" sz="14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for file in *.html; do mv "$file" "${file%.html}.</a:t>
            </a:r>
            <a:r>
              <a:rPr lang="en-US" sz="14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hldd</a:t>
            </a:r>
            <a:r>
              <a:rPr lang="en-US" sz="14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"; done</a:t>
            </a:r>
            <a:endParaRPr lang="en-IN" sz="1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Delete the file duplicate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IN" sz="14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rm duplicate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Copy the contents commands.txt to unit4 and unit5 (using relative path)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14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cp</a:t>
            </a:r>
            <a:r>
              <a:rPr lang="fr-FR" sz="14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 commands.txt unit4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1400" dirty="0" err="1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cp</a:t>
            </a:r>
            <a:r>
              <a:rPr lang="fr-FR" sz="14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 commands.txt unit5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Delete the contents from unit5 (using absolute path) 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400" dirty="0">
                <a:highlight>
                  <a:srgbClr val="FFFF00"/>
                </a:highlight>
              </a:rPr>
              <a:t>rm /path/to/CYS/unit5/commands.txt</a:t>
            </a:r>
            <a:endParaRPr lang="en-IN" sz="14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7917561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3755B-09A5-3BD3-731D-4374471C3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40"/>
            <a:ext cx="10515600" cy="6604000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Navigate to root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IN" sz="1800" dirty="0">
                <a:highlight>
                  <a:srgbClr val="FFFF00"/>
                </a:highlight>
              </a:rPr>
              <a:t>cd /</a:t>
            </a:r>
            <a:endParaRPr lang="en-IN" sz="18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List all the files under root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IN" sz="18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l</a:t>
            </a:r>
            <a:r>
              <a:rPr lang="en-IN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s -a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Explore all the folders (Do not delete any folder)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US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ls -l</a:t>
            </a:r>
            <a:endParaRPr lang="en-IN" sz="18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Navigate to 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etc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/passwd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IN" sz="1800" dirty="0">
                <a:highlight>
                  <a:srgbClr val="FFFF00"/>
                </a:highlight>
              </a:rPr>
              <a:t>cd /etc</a:t>
            </a:r>
            <a:endParaRPr lang="en-IN" sz="18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Open the file passwd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IN" sz="1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cat passwd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Explore the file  passwd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US" sz="1800" dirty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cat passwd</a:t>
            </a:r>
            <a:endParaRPr lang="en-IN" sz="18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Navigate to 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etc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/group and explore 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dirty="0">
                <a:highlight>
                  <a:srgbClr val="FFFF00"/>
                </a:highlight>
              </a:rPr>
              <a:t>cd /etc 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dirty="0">
                <a:highlight>
                  <a:srgbClr val="FFFF00"/>
                </a:highlight>
              </a:rPr>
              <a:t>cat group</a:t>
            </a:r>
            <a:endParaRPr lang="en-IN" sz="18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18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50FC509-150E-F2D3-BC21-13DEC883C9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010"/>
            <a:ext cx="2199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endParaRPr kumimoji="0" lang="en-US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6766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F502DFC-1065-47ED-76A1-5E2BC6B01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E435F8-0D25-54E4-9F4F-6F9BAEA3D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4897"/>
            <a:ext cx="10662920" cy="504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00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0EB3-3B26-7410-063D-509B010E2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400" dirty="0">
                <a:effectLst/>
              </a:rPr>
              <a:t>To get manual page for the unknown command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E02292-FAB6-CF0C-2997-A034521D70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6812076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C2050A-2527-6416-D0C4-D1CC670E7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5988" y="1076960"/>
            <a:ext cx="9997439" cy="4795520"/>
          </a:xfrm>
        </p:spPr>
      </p:pic>
    </p:spTree>
    <p:extLst>
      <p:ext uri="{BB962C8B-B14F-4D97-AF65-F5344CB8AC3E}">
        <p14:creationId xmlns:p14="http://schemas.microsoft.com/office/powerpoint/2010/main" val="41776120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24D1D3-B181-4D15-09B4-EF752461E9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0640" y="563797"/>
            <a:ext cx="9804400" cy="5558080"/>
          </a:xfrm>
        </p:spPr>
      </p:pic>
    </p:spTree>
    <p:extLst>
      <p:ext uri="{BB962C8B-B14F-4D97-AF65-F5344CB8AC3E}">
        <p14:creationId xmlns:p14="http://schemas.microsoft.com/office/powerpoint/2010/main" val="2469153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D43D4-0653-CEA0-CB68-A6C07FEE0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6108" y="222092"/>
            <a:ext cx="5157787" cy="306228"/>
          </a:xfrm>
        </p:spPr>
        <p:txBody>
          <a:bodyPr>
            <a:noAutofit/>
          </a:bodyPr>
          <a:lstStyle/>
          <a:p>
            <a:pPr algn="ctr"/>
            <a:r>
              <a:rPr lang="en-IN" sz="2800" dirty="0"/>
              <a:t>GUI </a:t>
            </a:r>
            <a:r>
              <a:rPr lang="en-IN" sz="1200" dirty="0"/>
              <a:t>(Graphical User Interface)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B0A265-069F-AC91-7691-AC73DA993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660400"/>
            <a:ext cx="5157787" cy="5529263"/>
          </a:xfrm>
        </p:spPr>
        <p:txBody>
          <a:bodyPr>
            <a:noAutofit/>
          </a:bodyPr>
          <a:lstStyle/>
          <a:p>
            <a:r>
              <a:rPr lang="en-IN" sz="1700" dirty="0"/>
              <a:t>Here commands and text are the medium to interact with the system.</a:t>
            </a:r>
          </a:p>
          <a:p>
            <a:r>
              <a:rPr lang="en-IN" sz="1700" dirty="0"/>
              <a:t>Bit complicated for naïve users as there is no colours or interface . Smallest of smallest things need to be done using commands. </a:t>
            </a:r>
          </a:p>
          <a:p>
            <a:r>
              <a:rPr lang="en-IN" sz="1700" dirty="0"/>
              <a:t>More powerful as you have more control over system functions.</a:t>
            </a:r>
          </a:p>
          <a:p>
            <a:r>
              <a:rPr lang="en-IN" sz="1700" dirty="0"/>
              <a:t>Faster feel for experienced user as there are many repetitive tasks.</a:t>
            </a:r>
          </a:p>
          <a:p>
            <a:r>
              <a:rPr lang="en-IN" sz="1700" dirty="0"/>
              <a:t>Since there is no Graphics involved hence it consumes low memory.</a:t>
            </a:r>
          </a:p>
          <a:p>
            <a:r>
              <a:rPr lang="en-IN" sz="1700" dirty="0"/>
              <a:t>Faster since no involvement of graphics.</a:t>
            </a:r>
          </a:p>
          <a:p>
            <a:r>
              <a:rPr lang="en-IN" sz="1700" dirty="0"/>
              <a:t>No use of any pointing device. </a:t>
            </a:r>
          </a:p>
          <a:p>
            <a:r>
              <a:rPr lang="en-IN" sz="1700" dirty="0"/>
              <a:t>Few CLI give the access for multitasking but it becomes difficult or complicated to see several commands on one screen . </a:t>
            </a:r>
          </a:p>
          <a:p>
            <a:r>
              <a:rPr lang="en-IN" sz="1700" dirty="0"/>
              <a:t>Can take help of scripts to carry series of programs.</a:t>
            </a:r>
          </a:p>
          <a:p>
            <a:r>
              <a:rPr lang="en-IN" sz="1700" dirty="0"/>
              <a:t>Spelling mistakes in entering the commands are not accepted , as it wont run the command if there is even a small mistake 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94C0FC-5C98-8E01-83F0-A1B66E1DAE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67400" y="-36750"/>
            <a:ext cx="5183188" cy="565070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CLI</a:t>
            </a:r>
            <a:r>
              <a:rPr lang="en-IN" sz="1400" dirty="0"/>
              <a:t>(Command Line Interface)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4F0A40-F6FC-CE95-607F-59A549EFBC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660400"/>
            <a:ext cx="5183188" cy="5529263"/>
          </a:xfrm>
        </p:spPr>
        <p:txBody>
          <a:bodyPr>
            <a:noAutofit/>
          </a:bodyPr>
          <a:lstStyle/>
          <a:p>
            <a:r>
              <a:rPr lang="en-IN" sz="1700" dirty="0"/>
              <a:t>We get buttons , links , menus , windows and icons to interact with the system which carry out our tasks.</a:t>
            </a:r>
          </a:p>
          <a:p>
            <a:r>
              <a:rPr lang="en-IN" sz="1700" dirty="0"/>
              <a:t>Easy to understand , even a child can understand and access various files and documents.</a:t>
            </a:r>
          </a:p>
          <a:p>
            <a:r>
              <a:rPr lang="en-IN" sz="1700" dirty="0"/>
              <a:t>Generally requires more tools and resources for operations.</a:t>
            </a:r>
          </a:p>
          <a:p>
            <a:r>
              <a:rPr lang="en-IN" sz="1700" dirty="0"/>
              <a:t>Easy to navigate and track location of files and folders as it is pictorially present in your screen.</a:t>
            </a:r>
          </a:p>
          <a:p>
            <a:r>
              <a:rPr lang="en-IN" sz="1700" dirty="0"/>
              <a:t>Here lot of graphics and graphical work is involved hence consumes more memory.</a:t>
            </a:r>
          </a:p>
          <a:p>
            <a:r>
              <a:rPr lang="en-IN" sz="1700" dirty="0"/>
              <a:t>Slower since there is lots of graphics used which need time to load .</a:t>
            </a:r>
          </a:p>
          <a:p>
            <a:r>
              <a:rPr lang="en-IN" sz="1700" dirty="0"/>
              <a:t>There is use of pointing devices like cursor etc.</a:t>
            </a:r>
          </a:p>
          <a:p>
            <a:r>
              <a:rPr lang="en-IN" sz="1700" dirty="0"/>
              <a:t>Multitasking becomes easily understandable.</a:t>
            </a:r>
          </a:p>
          <a:p>
            <a:r>
              <a:rPr lang="en-IN" sz="1700" dirty="0"/>
              <a:t>Scripts are available but not necessarily needed to perform sequence of commands.</a:t>
            </a:r>
          </a:p>
          <a:p>
            <a:r>
              <a:rPr lang="en-IN" sz="1700" dirty="0"/>
              <a:t>Minor mistakes can be neglected.</a:t>
            </a:r>
          </a:p>
        </p:txBody>
      </p:sp>
    </p:spTree>
    <p:extLst>
      <p:ext uri="{BB962C8B-B14F-4D97-AF65-F5344CB8AC3E}">
        <p14:creationId xmlns:p14="http://schemas.microsoft.com/office/powerpoint/2010/main" val="3486182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63BF45-2D56-C177-0FAB-19A90A287C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45403"/>
            <a:ext cx="5183188" cy="482917"/>
          </a:xfrm>
        </p:spPr>
        <p:txBody>
          <a:bodyPr/>
          <a:lstStyle/>
          <a:p>
            <a:pPr algn="ctr"/>
            <a:r>
              <a:rPr lang="en-IN" dirty="0"/>
              <a:t>info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D827A-5639-203A-2801-CBE4E170D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8028" y="45403"/>
            <a:ext cx="5157787" cy="482917"/>
          </a:xfrm>
        </p:spPr>
        <p:txBody>
          <a:bodyPr/>
          <a:lstStyle/>
          <a:p>
            <a:pPr algn="ctr"/>
            <a:r>
              <a:rPr lang="en-IN" dirty="0"/>
              <a:t>man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0186EC-E749-5226-4267-DE3884B9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028" y="975360"/>
            <a:ext cx="5157787" cy="5516880"/>
          </a:xfrm>
        </p:spPr>
        <p:txBody>
          <a:bodyPr>
            <a:normAutofit/>
          </a:bodyPr>
          <a:lstStyle/>
          <a:p>
            <a:r>
              <a:rPr lang="en-IN" sz="1800" dirty="0"/>
              <a:t>man (manual) as name suggest is a </a:t>
            </a:r>
            <a:r>
              <a:rPr lang="en-IN" sz="1800" dirty="0" err="1"/>
              <a:t>linux</a:t>
            </a:r>
            <a:r>
              <a:rPr lang="en-IN" sz="1800" dirty="0"/>
              <a:t> manual for easy access of all types of data regarding any command present in </a:t>
            </a:r>
            <a:r>
              <a:rPr lang="en-IN" sz="1800" dirty="0" err="1"/>
              <a:t>linux</a:t>
            </a:r>
            <a:r>
              <a:rPr lang="en-IN" sz="1800" dirty="0"/>
              <a:t> .</a:t>
            </a:r>
          </a:p>
          <a:p>
            <a:r>
              <a:rPr lang="en-IN" sz="1800" dirty="0"/>
              <a:t>We need to type ‘man’ followed with command you want help with.</a:t>
            </a:r>
          </a:p>
          <a:p>
            <a:r>
              <a:rPr lang="en-IN" sz="1800" dirty="0" err="1"/>
              <a:t>Eg.</a:t>
            </a:r>
            <a:r>
              <a:rPr lang="en-IN" sz="1800" dirty="0"/>
              <a:t>       man ls</a:t>
            </a:r>
          </a:p>
          <a:p>
            <a:r>
              <a:rPr lang="en-IN" sz="1800" dirty="0"/>
              <a:t>Easy to access and read.</a:t>
            </a:r>
          </a:p>
          <a:p>
            <a:r>
              <a:rPr lang="en-IN" sz="1800" dirty="0"/>
              <a:t>Gives data in format of NAME, SYNOPSIS , DESCRIPTION , OPTIONS ,etc.</a:t>
            </a:r>
          </a:p>
          <a:p>
            <a:r>
              <a:rPr lang="en-IN" sz="1800" dirty="0"/>
              <a:t>Sometimes the data shown can be not enough for the user .</a:t>
            </a:r>
          </a:p>
          <a:p>
            <a:r>
              <a:rPr lang="en-IN" sz="1800" dirty="0"/>
              <a:t>Few times it is harder to navigate for beginners.</a:t>
            </a:r>
          </a:p>
          <a:p>
            <a:r>
              <a:rPr lang="en-IN" sz="1800" dirty="0"/>
              <a:t>Faster and easier access for quick reference.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F4FD32-D7A2-FE9D-8C9A-0FB14C0AED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995680"/>
            <a:ext cx="5183188" cy="5496560"/>
          </a:xfrm>
        </p:spPr>
        <p:txBody>
          <a:bodyPr>
            <a:normAutofit/>
          </a:bodyPr>
          <a:lstStyle/>
          <a:p>
            <a:r>
              <a:rPr lang="en-IN" sz="1800" dirty="0"/>
              <a:t>It displays more detailed documentation for commands and programs , the details shows are better than man command.</a:t>
            </a:r>
          </a:p>
          <a:p>
            <a:r>
              <a:rPr lang="en-IN" sz="1800" dirty="0"/>
              <a:t>Syntax is something like info followed by the command name.</a:t>
            </a:r>
          </a:p>
          <a:p>
            <a:r>
              <a:rPr lang="en-IN" sz="1800" dirty="0" err="1"/>
              <a:t>Eg</a:t>
            </a:r>
            <a:r>
              <a:rPr lang="en-IN" sz="1800" dirty="0"/>
              <a:t>-  info ls</a:t>
            </a:r>
          </a:p>
          <a:p>
            <a:r>
              <a:rPr lang="en-IN" sz="1800" dirty="0"/>
              <a:t>The main advantage is that it provided more detailed information for the user.</a:t>
            </a:r>
          </a:p>
          <a:p>
            <a:r>
              <a:rPr lang="en-IN" sz="1800" dirty="0"/>
              <a:t>Additional links are given to related topics which makes easier to explore </a:t>
            </a:r>
            <a:r>
              <a:rPr lang="en-IN" sz="1800" dirty="0" err="1"/>
              <a:t>futher</a:t>
            </a:r>
            <a:r>
              <a:rPr lang="en-IN" sz="1800" dirty="0"/>
              <a:t>.</a:t>
            </a:r>
          </a:p>
          <a:p>
            <a:r>
              <a:rPr lang="en-IN" sz="1800" dirty="0"/>
              <a:t>Sometimes more information can make the things more confusing.</a:t>
            </a:r>
          </a:p>
          <a:p>
            <a:r>
              <a:rPr lang="en-IN" sz="1800" dirty="0"/>
              <a:t>All commands are not shown by info command .</a:t>
            </a:r>
          </a:p>
          <a:p>
            <a:r>
              <a:rPr lang="en-IN" sz="1800" dirty="0"/>
              <a:t>More detailed and in –depth information for better understanding .</a:t>
            </a:r>
          </a:p>
        </p:txBody>
      </p:sp>
    </p:spTree>
    <p:extLst>
      <p:ext uri="{BB962C8B-B14F-4D97-AF65-F5344CB8AC3E}">
        <p14:creationId xmlns:p14="http://schemas.microsoft.com/office/powerpoint/2010/main" val="24940621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E40C4-08DC-0CBF-CBD8-286D65A30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9115"/>
          </a:xfrm>
        </p:spPr>
        <p:txBody>
          <a:bodyPr>
            <a:normAutofit fontScale="90000"/>
          </a:bodyPr>
          <a:lstStyle/>
          <a:p>
            <a:r>
              <a:rPr lang="en-IN" dirty="0"/>
              <a:t>Which vs </a:t>
            </a:r>
            <a:r>
              <a:rPr lang="en-IN" dirty="0" err="1"/>
              <a:t>whereis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9A61A-3010-B6D1-25D6-E39A64789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160963"/>
          </a:xfrm>
        </p:spPr>
        <p:txBody>
          <a:bodyPr>
            <a:normAutofit/>
          </a:bodyPr>
          <a:lstStyle/>
          <a:p>
            <a:r>
              <a:rPr lang="en-US" sz="2400" b="1" dirty="0" err="1"/>
              <a:t>whereis</a:t>
            </a:r>
            <a:r>
              <a:rPr lang="en-US" sz="2400" dirty="0"/>
              <a:t> and </a:t>
            </a:r>
            <a:r>
              <a:rPr lang="en-US" sz="2400" b="1" dirty="0"/>
              <a:t>which</a:t>
            </a:r>
            <a:r>
              <a:rPr lang="en-US" sz="2400" dirty="0"/>
              <a:t> are both commands used to locate executables in a Linux system, but they have different scopes and functionalities.</a:t>
            </a:r>
          </a:p>
          <a:p>
            <a:r>
              <a:rPr lang="en-US" sz="2400" dirty="0"/>
              <a:t>The purpose of which is to locate binary , source code and manual page for a command. </a:t>
            </a:r>
          </a:p>
          <a:p>
            <a:r>
              <a:rPr lang="en-US" sz="2400" dirty="0"/>
              <a:t>Searches predefined system directories (including $PATH and $MANPATH). Syntax-  </a:t>
            </a:r>
            <a:r>
              <a:rPr lang="en-US" sz="2400" dirty="0" err="1"/>
              <a:t>whereis</a:t>
            </a:r>
            <a:r>
              <a:rPr lang="en-US" sz="2400" dirty="0"/>
              <a:t> ls</a:t>
            </a:r>
          </a:p>
          <a:p>
            <a:r>
              <a:rPr lang="en-US" sz="2400" dirty="0"/>
              <a:t>Whereas the purpose of </a:t>
            </a:r>
            <a:r>
              <a:rPr lang="en-US" sz="2400" dirty="0" err="1"/>
              <a:t>whereis</a:t>
            </a:r>
            <a:r>
              <a:rPr lang="en-US" sz="2400" dirty="0"/>
              <a:t> is to provide more comprehensive information about a command , it is more specific to finding executables location.</a:t>
            </a:r>
          </a:p>
          <a:p>
            <a:r>
              <a:rPr lang="en-IN" sz="2400" dirty="0"/>
              <a:t>We use </a:t>
            </a:r>
            <a:r>
              <a:rPr lang="en-IN" sz="2400" dirty="0" err="1"/>
              <a:t>whereis</a:t>
            </a:r>
            <a:r>
              <a:rPr lang="en-IN" sz="2400" dirty="0"/>
              <a:t> when we need to know location of </a:t>
            </a:r>
            <a:r>
              <a:rPr lang="en-IN" sz="2400" dirty="0" err="1"/>
              <a:t>cource</a:t>
            </a:r>
            <a:r>
              <a:rPr lang="en-IN" sz="2400" dirty="0"/>
              <a:t> code or manual pages in addition to executable.</a:t>
            </a:r>
          </a:p>
          <a:p>
            <a:r>
              <a:rPr lang="en-US" sz="2400" dirty="0"/>
              <a:t> And which command is used to find the executable path and when you are sure that its in your $PATH.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475851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4790-070A-BE5F-AF5A-01BE190BC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IN" dirty="0"/>
              <a:t>Terminal vs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E1D09-EBA0-EB39-5E4A-5D5DBC204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1700" dirty="0"/>
              <a:t>Terminal – It is a program which provides text-based interface for entering , displaying commands and to get their output . </a:t>
            </a:r>
          </a:p>
          <a:p>
            <a:r>
              <a:rPr lang="en-IN" sz="1700" dirty="0"/>
              <a:t>It is a window where the user interact with shell . Shell then forwards the information or command to the </a:t>
            </a:r>
            <a:r>
              <a:rPr lang="en-IN" sz="1700" dirty="0" err="1"/>
              <a:t>kernal</a:t>
            </a:r>
            <a:r>
              <a:rPr lang="en-IN" sz="1700" dirty="0"/>
              <a:t>. </a:t>
            </a:r>
          </a:p>
          <a:p>
            <a:r>
              <a:rPr lang="en-IN" sz="1700" dirty="0"/>
              <a:t>It takes input from user through keyboard and output is displayed on screen. One terminal can support multiple shells simultaneously by opening multiple tabs.</a:t>
            </a:r>
          </a:p>
          <a:p>
            <a:r>
              <a:rPr lang="en-IN" sz="1700" dirty="0"/>
              <a:t>Examples – </a:t>
            </a:r>
            <a:r>
              <a:rPr lang="en-IN" sz="1700" dirty="0" err="1"/>
              <a:t>xterm</a:t>
            </a:r>
            <a:r>
              <a:rPr lang="en-IN" sz="1700" dirty="0"/>
              <a:t> , Terminal in macOS , command prompt .</a:t>
            </a:r>
          </a:p>
          <a:p>
            <a:r>
              <a:rPr lang="en-IN" sz="1700" dirty="0"/>
              <a:t>Shell works on command line interpreter , it provides user interface for operating system . User commands are interpreted and executed line by line .</a:t>
            </a:r>
          </a:p>
          <a:p>
            <a:r>
              <a:rPr lang="en-US" sz="1700" dirty="0"/>
              <a:t>It reads the commands entered by the user, interprets them, and then invokes the appropriate system calls or utility programs.</a:t>
            </a:r>
            <a:endParaRPr lang="en-IN" sz="1700" dirty="0"/>
          </a:p>
          <a:p>
            <a:r>
              <a:rPr lang="en-US" sz="1700" dirty="0"/>
              <a:t>Shells support scripting, which allows users to write scripts to automate tasks. These scripts can be as simple as a list of commands or complex programs with variables, loops, and conditionals.</a:t>
            </a:r>
            <a:endParaRPr lang="en-IN" sz="1700" dirty="0"/>
          </a:p>
          <a:p>
            <a:r>
              <a:rPr lang="en-US" sz="1700" dirty="0"/>
              <a:t>Shells allow users to set environment variables that can affect the behavior of processes.</a:t>
            </a:r>
            <a:endParaRPr lang="en-IN" sz="1700" dirty="0"/>
          </a:p>
          <a:p>
            <a:r>
              <a:rPr lang="en-IN" sz="1700" dirty="0"/>
              <a:t>Types of shell are – </a:t>
            </a:r>
            <a:r>
              <a:rPr lang="en-IN" sz="1700" dirty="0" err="1"/>
              <a:t>Bourne</a:t>
            </a:r>
            <a:r>
              <a:rPr lang="en-IN" sz="1700" dirty="0"/>
              <a:t> shell , Bash , </a:t>
            </a:r>
            <a:r>
              <a:rPr lang="en-IN" sz="1700" dirty="0" err="1"/>
              <a:t>Zsh</a:t>
            </a:r>
            <a:r>
              <a:rPr lang="en-IN" sz="1700" dirty="0"/>
              <a:t> ,Fish , PowerShell etc.</a:t>
            </a:r>
          </a:p>
          <a:p>
            <a:endParaRPr lang="en-IN" sz="1700" dirty="0"/>
          </a:p>
        </p:txBody>
      </p:sp>
    </p:spTree>
    <p:extLst>
      <p:ext uri="{BB962C8B-B14F-4D97-AF65-F5344CB8AC3E}">
        <p14:creationId xmlns:p14="http://schemas.microsoft.com/office/powerpoint/2010/main" val="1000352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ECDCD-54BD-D69F-E67C-ADE91120D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know the source file binary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E960F9-0155-E67C-D2B5-DF22F66066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819500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3E43-421D-72A0-29F2-4503AE99A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know the path of the command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0CF06E-96A2-E3F6-724A-548A76BED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258086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B898-9EB9-2638-9A80-00A305A4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know the command is external or internal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CE29D-F389-7D88-FDFC-81E94B6EAB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78743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6D8C8-0209-FC91-3281-15AE7C851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get help for the internal command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12FA6C-653E-CC9B-361D-74EDA580F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52836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F717F-FCCD-7BA4-C7DE-AE0540706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EF0DFEA-27C5-F712-2501-3465DB6106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6837102"/>
              </p:ext>
            </p:extLst>
          </p:nvPr>
        </p:nvGraphicFramePr>
        <p:xfrm>
          <a:off x="838202" y="1290324"/>
          <a:ext cx="10515597" cy="48679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02576">
                  <a:extLst>
                    <a:ext uri="{9D8B030D-6E8A-4147-A177-3AD203B41FA5}">
                      <a16:colId xmlns:a16="http://schemas.microsoft.com/office/drawing/2014/main" val="2274245785"/>
                    </a:ext>
                  </a:extLst>
                </a:gridCol>
                <a:gridCol w="1740688">
                  <a:extLst>
                    <a:ext uri="{9D8B030D-6E8A-4147-A177-3AD203B41FA5}">
                      <a16:colId xmlns:a16="http://schemas.microsoft.com/office/drawing/2014/main" val="3471432097"/>
                    </a:ext>
                  </a:extLst>
                </a:gridCol>
                <a:gridCol w="2465371">
                  <a:extLst>
                    <a:ext uri="{9D8B030D-6E8A-4147-A177-3AD203B41FA5}">
                      <a16:colId xmlns:a16="http://schemas.microsoft.com/office/drawing/2014/main" val="4064225976"/>
                    </a:ext>
                  </a:extLst>
                </a:gridCol>
                <a:gridCol w="2103481">
                  <a:extLst>
                    <a:ext uri="{9D8B030D-6E8A-4147-A177-3AD203B41FA5}">
                      <a16:colId xmlns:a16="http://schemas.microsoft.com/office/drawing/2014/main" val="301140203"/>
                    </a:ext>
                  </a:extLst>
                </a:gridCol>
                <a:gridCol w="2103481">
                  <a:extLst>
                    <a:ext uri="{9D8B030D-6E8A-4147-A177-3AD203B41FA5}">
                      <a16:colId xmlns:a16="http://schemas.microsoft.com/office/drawing/2014/main" val="221655920"/>
                    </a:ext>
                  </a:extLst>
                </a:gridCol>
              </a:tblGrid>
              <a:tr h="2805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Task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Command Name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Syntax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Example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Screenshots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773268"/>
                  </a:ext>
                </a:extLst>
              </a:tr>
              <a:tr h="2805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know today’s date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date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date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date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4742633"/>
                  </a:ext>
                </a:extLst>
              </a:tr>
              <a:tr h="2805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print calendar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>
                          <a:effectLst/>
                        </a:rPr>
                        <a:t>cal</a:t>
                      </a:r>
                      <a:r>
                        <a:rPr lang="en-IN" sz="1100" dirty="0">
                          <a:effectLst/>
                        </a:rPr>
                        <a:t>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>
                          <a:effectLst/>
                        </a:rPr>
                        <a:t>cal</a:t>
                      </a:r>
                      <a:r>
                        <a:rPr lang="en-IN" sz="1100" dirty="0">
                          <a:effectLst/>
                        </a:rPr>
                        <a:t>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>
                          <a:effectLst/>
                        </a:rPr>
                        <a:t>cal</a:t>
                      </a:r>
                      <a:r>
                        <a:rPr lang="en-IN" sz="1100" dirty="0">
                          <a:effectLst/>
                        </a:rPr>
                        <a:t>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30372422"/>
                  </a:ext>
                </a:extLst>
              </a:tr>
              <a:tr h="2805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print default shell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echo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echo $SHELL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100" dirty="0">
                          <a:effectLst/>
                        </a:rPr>
                        <a:t>  echo $SHELL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8800198"/>
                  </a:ext>
                </a:extLst>
              </a:tr>
              <a:tr h="26980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print currently logged in user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who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who 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who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42869721"/>
                  </a:ext>
                </a:extLst>
              </a:tr>
              <a:tr h="5740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create shortcut for command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alias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alias shortcut-name=‘command’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alias mm=‘man’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9018914"/>
                  </a:ext>
                </a:extLst>
              </a:tr>
              <a:tr h="2805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delete shortcut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unalias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unalias </a:t>
                      </a:r>
                      <a:r>
                        <a:rPr lang="en-IN" sz="1100" dirty="0" err="1">
                          <a:effectLst/>
                        </a:rPr>
                        <a:t>shortcut_name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unalias mm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94916459"/>
                  </a:ext>
                </a:extLst>
              </a:tr>
              <a:tr h="5740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change the timestamp of the file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touch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touch filename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42403745"/>
                  </a:ext>
                </a:extLst>
              </a:tr>
              <a:tr h="2805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To clear the screen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clear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clear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clear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62494584"/>
                  </a:ext>
                </a:extLst>
              </a:tr>
              <a:tr h="2805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create empty files 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touch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touch filename.txt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touch filename.txt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2193490"/>
                  </a:ext>
                </a:extLst>
              </a:tr>
              <a:tr h="2805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know disk usage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>
                          <a:effectLst/>
                        </a:rPr>
                        <a:t>df</a:t>
                      </a:r>
                      <a:r>
                        <a:rPr lang="en-IN" sz="1100" dirty="0">
                          <a:effectLst/>
                        </a:rPr>
                        <a:t> -h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>
                          <a:effectLst/>
                        </a:rPr>
                        <a:t>df</a:t>
                      </a:r>
                      <a:r>
                        <a:rPr lang="en-IN" sz="1100" dirty="0">
                          <a:effectLst/>
                        </a:rPr>
                        <a:t> -h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>
                          <a:effectLst/>
                        </a:rPr>
                        <a:t>df</a:t>
                      </a:r>
                      <a:r>
                        <a:rPr lang="en-IN" sz="1100" dirty="0">
                          <a:effectLst/>
                        </a:rPr>
                        <a:t> -h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9541010"/>
                  </a:ext>
                </a:extLst>
              </a:tr>
              <a:tr h="5740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To know free space in the system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>
                          <a:effectLst/>
                        </a:rPr>
                        <a:t>df</a:t>
                      </a:r>
                      <a:r>
                        <a:rPr lang="en-IN" sz="1100" dirty="0">
                          <a:effectLst/>
                        </a:rPr>
                        <a:t> -h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>
                          <a:effectLst/>
                        </a:rPr>
                        <a:t>df</a:t>
                      </a:r>
                      <a:r>
                        <a:rPr lang="en-IN" sz="1100" dirty="0">
                          <a:effectLst/>
                        </a:rPr>
                        <a:t> -h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r>
                        <a:rPr lang="en-IN" sz="1100" dirty="0" err="1">
                          <a:effectLst/>
                        </a:rPr>
                        <a:t>df</a:t>
                      </a:r>
                      <a:r>
                        <a:rPr lang="en-IN" sz="1100" dirty="0">
                          <a:effectLst/>
                        </a:rPr>
                        <a:t>-h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23262484"/>
                  </a:ext>
                </a:extLst>
              </a:tr>
              <a:tr h="5740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To know about the Linux release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cat /etc/</a:t>
                      </a:r>
                      <a:r>
                        <a:rPr lang="en-IN" sz="1100" dirty="0" err="1">
                          <a:effectLst/>
                        </a:rPr>
                        <a:t>os</a:t>
                      </a:r>
                      <a:r>
                        <a:rPr lang="en-IN" sz="1100" dirty="0">
                          <a:effectLst/>
                        </a:rPr>
                        <a:t>-release or </a:t>
                      </a:r>
                      <a:r>
                        <a:rPr lang="en-IN" sz="1100" dirty="0" err="1">
                          <a:effectLst/>
                        </a:rPr>
                        <a:t>uname</a:t>
                      </a:r>
                      <a:r>
                        <a:rPr lang="en-IN" sz="1100" dirty="0">
                          <a:effectLst/>
                        </a:rPr>
                        <a:t> –r or </a:t>
                      </a:r>
                      <a:r>
                        <a:rPr lang="en-IN" sz="1100" dirty="0" err="1">
                          <a:effectLst/>
                        </a:rPr>
                        <a:t>hostnamectl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100" dirty="0">
                          <a:effectLst/>
                        </a:rPr>
                        <a:t>  cat /etc/</a:t>
                      </a:r>
                      <a:r>
                        <a:rPr lang="en-IN" sz="1100" dirty="0" err="1">
                          <a:effectLst/>
                        </a:rPr>
                        <a:t>os</a:t>
                      </a:r>
                      <a:r>
                        <a:rPr lang="en-IN" sz="1100" dirty="0">
                          <a:effectLst/>
                        </a:rPr>
                        <a:t>-release or </a:t>
                      </a:r>
                      <a:r>
                        <a:rPr lang="en-IN" sz="1100" dirty="0" err="1">
                          <a:effectLst/>
                        </a:rPr>
                        <a:t>uname</a:t>
                      </a:r>
                      <a:r>
                        <a:rPr lang="en-IN" sz="1100" dirty="0">
                          <a:effectLst/>
                        </a:rPr>
                        <a:t> –r or </a:t>
                      </a:r>
                      <a:r>
                        <a:rPr lang="en-IN" sz="1100" dirty="0" err="1">
                          <a:effectLst/>
                        </a:rPr>
                        <a:t>hostnamectl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100" dirty="0">
                          <a:effectLst/>
                        </a:rPr>
                        <a:t>  cat /etc/</a:t>
                      </a:r>
                      <a:r>
                        <a:rPr lang="en-IN" sz="1100" dirty="0" err="1">
                          <a:effectLst/>
                        </a:rPr>
                        <a:t>os</a:t>
                      </a:r>
                      <a:r>
                        <a:rPr lang="en-IN" sz="1100" dirty="0">
                          <a:effectLst/>
                        </a:rPr>
                        <a:t>-release or </a:t>
                      </a:r>
                      <a:r>
                        <a:rPr lang="en-IN" sz="1100" dirty="0" err="1">
                          <a:effectLst/>
                        </a:rPr>
                        <a:t>uname</a:t>
                      </a:r>
                      <a:r>
                        <a:rPr lang="en-IN" sz="1100" dirty="0">
                          <a:effectLst/>
                        </a:rPr>
                        <a:t> –r or </a:t>
                      </a:r>
                      <a:r>
                        <a:rPr lang="en-IN" sz="1100" dirty="0" err="1">
                          <a:effectLst/>
                        </a:rPr>
                        <a:t>hostnamectl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Latha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559937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31970A7F-5B64-BC60-3F3E-3D1AC9D29D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589344" y="-147308"/>
            <a:ext cx="17370688" cy="748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1166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F87A3-D17E-3249-FFDD-AD63F2D03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>
                <a:effectLst/>
              </a:rPr>
              <a:t>To know today’s date </a:t>
            </a:r>
            <a:br>
              <a:rPr lang="en-IN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8EA8C8-7DBC-B529-34D6-8389E5BB3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910595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1573</TotalTime>
  <Words>1665</Words>
  <Application>Microsoft Office PowerPoint</Application>
  <PresentationFormat>Widescreen</PresentationFormat>
  <Paragraphs>267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Arial Unicode MS</vt:lpstr>
      <vt:lpstr>Calibri</vt:lpstr>
      <vt:lpstr>Calibri Light</vt:lpstr>
      <vt:lpstr>Office Theme</vt:lpstr>
      <vt:lpstr>PowerPoint Presentation</vt:lpstr>
      <vt:lpstr>To get manual page for the known command  </vt:lpstr>
      <vt:lpstr>To get manual page for the unknown command  </vt:lpstr>
      <vt:lpstr>To know the source file binary  </vt:lpstr>
      <vt:lpstr>To know the path of the command  </vt:lpstr>
      <vt:lpstr>To know the command is external or internal </vt:lpstr>
      <vt:lpstr>To get help for the internal command  </vt:lpstr>
      <vt:lpstr>PowerPoint Presentation</vt:lpstr>
      <vt:lpstr>To know today’s date  </vt:lpstr>
      <vt:lpstr>To print calendar </vt:lpstr>
      <vt:lpstr>To print default shell </vt:lpstr>
      <vt:lpstr>To print currently logged in user  </vt:lpstr>
      <vt:lpstr>To create shortcut for command  </vt:lpstr>
      <vt:lpstr>To delete shortcut  </vt:lpstr>
      <vt:lpstr>To change the timestamp of the file </vt:lpstr>
      <vt:lpstr>To create empty files  </vt:lpstr>
      <vt:lpstr>To know disk usage </vt:lpstr>
      <vt:lpstr>To know about the Linux release </vt:lpstr>
      <vt:lpstr>Navigation</vt:lpstr>
      <vt:lpstr>To navigate home directory </vt:lpstr>
      <vt:lpstr>To navigate to the parent directory  </vt:lpstr>
      <vt:lpstr>To navigate to the child directory  </vt:lpstr>
      <vt:lpstr>To go to the root directory  </vt:lpstr>
      <vt:lpstr>PowerPoint Presentation</vt:lpstr>
      <vt:lpstr>How to identify the file system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Which vs whereis</vt:lpstr>
      <vt:lpstr>Terminal vs Shell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sarkapratik753@gmail.com</dc:creator>
  <cp:lastModifiedBy>sarkapratik753@gmail.com</cp:lastModifiedBy>
  <cp:revision>4</cp:revision>
  <dcterms:created xsi:type="dcterms:W3CDTF">2024-08-05T13:41:56Z</dcterms:created>
  <dcterms:modified xsi:type="dcterms:W3CDTF">2024-08-06T15:55:30Z</dcterms:modified>
</cp:coreProperties>
</file>

<file path=docProps/thumbnail.jpeg>
</file>